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  <p:sldMasterId id="2147483670" r:id="rId2"/>
  </p:sldMasterIdLst>
  <p:notesMasterIdLst>
    <p:notesMasterId r:id="rId13"/>
  </p:notesMasterIdLst>
  <p:handoutMasterIdLst>
    <p:handoutMasterId r:id="rId14"/>
  </p:handoutMasterIdLst>
  <p:sldIdLst>
    <p:sldId id="266" r:id="rId3"/>
    <p:sldId id="258" r:id="rId4"/>
    <p:sldId id="272" r:id="rId5"/>
    <p:sldId id="267" r:id="rId6"/>
    <p:sldId id="273" r:id="rId7"/>
    <p:sldId id="274" r:id="rId8"/>
    <p:sldId id="275" r:id="rId9"/>
    <p:sldId id="276" r:id="rId10"/>
    <p:sldId id="268" r:id="rId11"/>
    <p:sldId id="270" r:id="rId12"/>
  </p:sldIdLst>
  <p:sldSz cx="10688638" cy="7562850"/>
  <p:notesSz cx="6858000" cy="9144000"/>
  <p:defaultTextStyle>
    <a:defPPr>
      <a:defRPr lang="ru-RU"/>
    </a:defPPr>
    <a:lvl1pPr marL="0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7693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5384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3076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90769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8460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6153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83844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81537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0">
          <p15:clr>
            <a:srgbClr val="A4A3A4"/>
          </p15:clr>
        </p15:guide>
        <p15:guide id="2" pos="33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C6"/>
    <a:srgbClr val="CCCCE5"/>
    <a:srgbClr val="B2B2D6"/>
    <a:srgbClr val="BBC4DF"/>
    <a:srgbClr val="9494C5"/>
    <a:srgbClr val="E6E6F2"/>
    <a:srgbClr val="DEDEE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1" autoAdjust="0"/>
    <p:restoredTop sz="86856" autoAdjust="0"/>
  </p:normalViewPr>
  <p:slideViewPr>
    <p:cSldViewPr snapToGrid="0" snapToObjects="1" showGuides="1">
      <p:cViewPr varScale="1">
        <p:scale>
          <a:sx n="92" d="100"/>
          <a:sy n="92" d="100"/>
        </p:scale>
        <p:origin x="-1980" y="-90"/>
      </p:cViewPr>
      <p:guideLst>
        <p:guide orient="horz" pos="2340"/>
        <p:guide pos="33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55" d="100"/>
          <a:sy n="155" d="100"/>
        </p:scale>
        <p:origin x="-1712" y="-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609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6475" y="4343400"/>
            <a:ext cx="484505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046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1pPr>
    <a:lvl2pPr marL="497693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2pPr>
    <a:lvl3pPr marL="995384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3pPr>
    <a:lvl4pPr marL="1493076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4pPr>
    <a:lvl5pPr marL="1990769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5pPr>
    <a:lvl6pPr marL="2488460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153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844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537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32" t="4465" r="-1" b="7836"/>
          <a:stretch/>
        </p:blipFill>
        <p:spPr bwMode="auto">
          <a:xfrm>
            <a:off x="-1" y="0"/>
            <a:ext cx="7703113" cy="756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491" y="2973444"/>
            <a:ext cx="2953145" cy="11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26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 пяти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F898183-7953-464F-BE7E-C2B646ED4590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8437756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1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84194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5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четырех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BB50CEC9-0646-47AD-B9EF-B17ACFD000C6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3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 трех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90727059-0F9A-4B00-9FB3-E9C83DA09F3E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9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28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3895601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38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892019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9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7137865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40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7134282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2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F5C3D9B-F995-4063-B77C-43030E8CA16D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6153936"/>
            <a:ext cx="9379749" cy="336178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Подпись к иллюстрации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8" y="2278543"/>
            <a:ext cx="9380131" cy="377079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66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1740F416-848C-49C1-9B99-811478F0D273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8" y="2278543"/>
            <a:ext cx="9379751" cy="418474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7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маленьк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4AD4C5CC-045F-492A-9A18-C7FC5A7EB881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9" y="859096"/>
            <a:ext cx="9379750" cy="5747169"/>
          </a:xfrm>
          <a:ln w="38100" cmpd="sng">
            <a:solidFill>
              <a:schemeClr val="tx1"/>
            </a:solidFill>
          </a:ln>
        </p:spPr>
        <p:txBody>
          <a:bodyPr lIns="108000" rIns="108000" anchor="ctr"/>
          <a:lstStyle>
            <a:lvl1pPr marL="0" indent="0" algn="l">
              <a:lnSpc>
                <a:spcPts val="3400"/>
              </a:lnSpc>
              <a:buNone/>
              <a:defRPr b="1" cap="all" baseline="0"/>
            </a:lvl1pPr>
          </a:lstStyle>
          <a:p>
            <a:pPr lvl="0"/>
            <a:r>
              <a:rPr lang="ru-RU" dirty="0" smtClean="0"/>
              <a:t>Цитата кого-нибудь великого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55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больш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8D76A29-24B3-4780-9B07-CF7431E02FAE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9" y="859096"/>
            <a:ext cx="9379750" cy="5747169"/>
          </a:xfrm>
          <a:ln w="38100" cmpd="sng">
            <a:solidFill>
              <a:schemeClr val="tx1"/>
            </a:solidFill>
          </a:ln>
        </p:spPr>
        <p:txBody>
          <a:bodyPr lIns="108000" rIns="108000" anchor="ctr">
            <a:normAutofit/>
          </a:bodyPr>
          <a:lstStyle>
            <a:lvl1pPr marL="0" indent="0" algn="l">
              <a:lnSpc>
                <a:spcPts val="3400"/>
              </a:lnSpc>
              <a:buNone/>
              <a:defRPr sz="3300" b="1" cap="all" baseline="0"/>
            </a:lvl1pPr>
          </a:lstStyle>
          <a:p>
            <a:pPr lvl="0"/>
            <a:r>
              <a:rPr lang="ru-RU" dirty="0" smtClean="0"/>
              <a:t>Цитата кого-нибудь великого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34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4" t="3984" b="8317"/>
          <a:stretch/>
        </p:blipFill>
        <p:spPr bwMode="auto">
          <a:xfrm>
            <a:off x="0" y="0"/>
            <a:ext cx="7894036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66" y="2756580"/>
            <a:ext cx="2953145" cy="11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13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5" hasCustomPrompt="1"/>
          </p:nvPr>
        </p:nvSpPr>
        <p:spPr>
          <a:xfrm>
            <a:off x="6484528" y="2405063"/>
            <a:ext cx="3556410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57420" y="930320"/>
            <a:ext cx="9383138" cy="12294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презентации. Шрифт </a:t>
            </a:r>
            <a:r>
              <a:rPr lang="en-US" dirty="0" err="1" smtClean="0"/>
              <a:t>verdana</a:t>
            </a:r>
            <a:r>
              <a:rPr lang="ru-RU" dirty="0" smtClean="0"/>
              <a:t> </a:t>
            </a:r>
            <a:r>
              <a:rPr lang="en-US" dirty="0" smtClean="0"/>
              <a:t>bold </a:t>
            </a:r>
            <a:r>
              <a:rPr lang="ru-RU" dirty="0" smtClean="0"/>
              <a:t>33/34 </a:t>
            </a:r>
            <a:r>
              <a:rPr lang="en-US" dirty="0" err="1" smtClean="0"/>
              <a:t>pt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Все буквы заглавные. Не</a:t>
            </a:r>
            <a:r>
              <a:rPr lang="en-US" dirty="0" smtClean="0"/>
              <a:t> </a:t>
            </a:r>
            <a:r>
              <a:rPr lang="ru-RU" dirty="0" smtClean="0"/>
              <a:t>более трех строк</a:t>
            </a:r>
            <a:endParaRPr lang="ru-RU" dirty="0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8" y="2398002"/>
            <a:ext cx="5495011" cy="1068266"/>
          </a:xfrm>
        </p:spPr>
        <p:txBody>
          <a:bodyPr/>
          <a:lstStyle>
            <a:lvl1pPr marL="0" indent="0">
              <a:buFont typeface="+mj-lt"/>
              <a:buNone/>
              <a:defRPr cap="all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Подзаголовок. Шрифт</a:t>
            </a:r>
            <a:r>
              <a:rPr lang="en-US" dirty="0" smtClean="0"/>
              <a:t> </a:t>
            </a:r>
            <a:r>
              <a:rPr lang="en-US" dirty="0" err="1" smtClean="0"/>
              <a:t>verdana</a:t>
            </a:r>
            <a:r>
              <a:rPr lang="en-US" dirty="0" smtClean="0"/>
              <a:t> regular</a:t>
            </a:r>
            <a:r>
              <a:rPr lang="ru-RU" dirty="0" smtClean="0"/>
              <a:t> 18/17 </a:t>
            </a:r>
            <a:r>
              <a:rPr lang="ru-RU" dirty="0" err="1" smtClean="0"/>
              <a:t>рх</a:t>
            </a:r>
            <a:r>
              <a:rPr lang="ru-RU" dirty="0" smtClean="0"/>
              <a:t>. Все буквы заглавные</a:t>
            </a:r>
            <a:r>
              <a:rPr lang="en-US" dirty="0" smtClean="0"/>
              <a:t>. </a:t>
            </a:r>
            <a:r>
              <a:rPr lang="ru-RU" dirty="0" smtClean="0"/>
              <a:t>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808" y="3712791"/>
            <a:ext cx="5495011" cy="597634"/>
          </a:xfrm>
        </p:spPr>
        <p:txBody>
          <a:bodyPr/>
          <a:lstStyle>
            <a:lvl1pPr marL="0" indent="0">
              <a:buFont typeface="+mj-lt"/>
              <a:buNone/>
              <a:defRPr b="1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Константин Константинопольский.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Шрифт</a:t>
            </a:r>
            <a:r>
              <a:rPr lang="en-US" dirty="0" smtClean="0"/>
              <a:t> Verdana Bold </a:t>
            </a:r>
            <a:r>
              <a:rPr lang="ru-RU" dirty="0" smtClean="0"/>
              <a:t>18/17 </a:t>
            </a:r>
            <a:r>
              <a:rPr lang="ru-RU" dirty="0" err="1" smtClean="0"/>
              <a:t>рх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60808" y="4560706"/>
            <a:ext cx="5495011" cy="1924233"/>
          </a:xfrm>
        </p:spPr>
        <p:txBody>
          <a:bodyPr/>
          <a:lstStyle>
            <a:lvl1pPr marL="0" indent="0">
              <a:buFont typeface="+mj-lt"/>
              <a:buNone/>
              <a:defRPr sz="1100" b="0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Должность и контактные данные автора</a:t>
            </a:r>
            <a:r>
              <a:rPr lang="en-US" dirty="0" smtClean="0"/>
              <a:t>. </a:t>
            </a:r>
            <a:endParaRPr lang="ru-RU" dirty="0" smtClean="0"/>
          </a:p>
          <a:p>
            <a:pPr lvl="0"/>
            <a:r>
              <a:rPr lang="ru-RU" dirty="0" smtClean="0"/>
              <a:t>Шрифт</a:t>
            </a:r>
            <a:r>
              <a:rPr lang="en-US" dirty="0" smtClean="0"/>
              <a:t> Verdana Regular 11</a:t>
            </a:r>
            <a:r>
              <a:rPr lang="ru-RU" dirty="0" smtClean="0"/>
              <a:t>/17 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9234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иллюстра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Список и 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2230104"/>
            <a:ext cx="5491163" cy="4254206"/>
          </a:xfrm>
        </p:spPr>
        <p:txBody>
          <a:bodyPr/>
          <a:lstStyle>
            <a:lvl1pPr>
              <a:lnSpc>
                <a:spcPts val="3400"/>
              </a:lnSpc>
              <a:defRPr baseline="0"/>
            </a:lvl1pPr>
            <a:lvl2pPr>
              <a:lnSpc>
                <a:spcPts val="3400"/>
              </a:lnSpc>
              <a:defRPr/>
            </a:lvl2pPr>
            <a:lvl3pPr>
              <a:lnSpc>
                <a:spcPts val="3400"/>
              </a:lnSpc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405063"/>
            <a:ext cx="3563938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96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B1823CA4-9677-4917-B0AA-86773DE4C4DA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5" hasCustomPrompt="1"/>
          </p:nvPr>
        </p:nvSpPr>
        <p:spPr>
          <a:xfrm>
            <a:off x="6484528" y="2269206"/>
            <a:ext cx="3556411" cy="4215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 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57420" y="930320"/>
            <a:ext cx="9383138" cy="12294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презентации. Шрифт </a:t>
            </a:r>
            <a:r>
              <a:rPr lang="en-US" dirty="0" err="1" smtClean="0"/>
              <a:t>verdana</a:t>
            </a:r>
            <a:r>
              <a:rPr lang="ru-RU" dirty="0" smtClean="0"/>
              <a:t> </a:t>
            </a:r>
            <a:r>
              <a:rPr lang="en-US" dirty="0" smtClean="0"/>
              <a:t>bold </a:t>
            </a:r>
            <a:r>
              <a:rPr lang="ru-RU" dirty="0" smtClean="0"/>
              <a:t>33/34 </a:t>
            </a:r>
            <a:r>
              <a:rPr lang="en-US" dirty="0" err="1" smtClean="0"/>
              <a:t>pt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Все буквы заглавные. Не</a:t>
            </a:r>
            <a:r>
              <a:rPr lang="en-US" dirty="0" smtClean="0"/>
              <a:t> </a:t>
            </a:r>
            <a:r>
              <a:rPr lang="ru-RU" dirty="0" smtClean="0"/>
              <a:t>более трех строк</a:t>
            </a:r>
            <a:endParaRPr lang="ru-RU" dirty="0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8" y="2398002"/>
            <a:ext cx="5495011" cy="1068266"/>
          </a:xfrm>
        </p:spPr>
        <p:txBody>
          <a:bodyPr/>
          <a:lstStyle>
            <a:lvl1pPr marL="0" indent="0">
              <a:buFont typeface="+mj-lt"/>
              <a:buNone/>
              <a:defRPr cap="none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Подзаголовок. Шрифт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Verdana Regular</a:t>
            </a:r>
            <a:r>
              <a:rPr lang="ru-RU" dirty="0" smtClean="0"/>
              <a:t> 18/17</a:t>
            </a:r>
            <a:r>
              <a:rPr lang="en-US" dirty="0" smtClean="0"/>
              <a:t> 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808" y="3712791"/>
            <a:ext cx="5495011" cy="597634"/>
          </a:xfrm>
        </p:spPr>
        <p:txBody>
          <a:bodyPr/>
          <a:lstStyle>
            <a:lvl1pPr marL="0" indent="0">
              <a:buFont typeface="+mj-lt"/>
              <a:buNone/>
              <a:defRPr b="1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Константин Константинопольский.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Шрифт</a:t>
            </a:r>
            <a:r>
              <a:rPr lang="en-US" dirty="0" smtClean="0"/>
              <a:t> Verdana Bold </a:t>
            </a:r>
            <a:r>
              <a:rPr lang="ru-RU" dirty="0" smtClean="0"/>
              <a:t>18/17 </a:t>
            </a:r>
            <a:r>
              <a:rPr lang="ru-RU" dirty="0" err="1" smtClean="0"/>
              <a:t>рх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60808" y="4560706"/>
            <a:ext cx="5495011" cy="1924233"/>
          </a:xfrm>
        </p:spPr>
        <p:txBody>
          <a:bodyPr/>
          <a:lstStyle>
            <a:lvl1pPr marL="0" indent="0">
              <a:buFont typeface="+mj-lt"/>
              <a:buNone/>
              <a:defRPr sz="1100" b="0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Должность и контактные данные автора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Шрифт</a:t>
            </a:r>
            <a:r>
              <a:rPr lang="en-US" dirty="0" smtClean="0"/>
              <a:t> Verdana Regular 11</a:t>
            </a:r>
            <a:r>
              <a:rPr lang="ru-RU" dirty="0" smtClean="0"/>
              <a:t>/17 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423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список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Текст, Список и иллюстрация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2405468"/>
            <a:ext cx="2913747" cy="4078842"/>
          </a:xfrm>
        </p:spPr>
        <p:txBody>
          <a:bodyPr/>
          <a:lstStyle>
            <a:lvl1pPr marL="0" marR="0" indent="0" algn="l" defTabSz="497754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baseline="0"/>
            </a:lvl1pPr>
          </a:lstStyle>
          <a:p>
            <a:pPr marL="0" marR="0" lvl="0" indent="0" algn="l" defTabSz="497754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Текст, который сопровождает тему. Закрепляет утверждение или объясняет иллюстрацию</a:t>
            </a:r>
          </a:p>
          <a:p>
            <a:pPr lvl="0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892018" y="2405468"/>
            <a:ext cx="2913747" cy="407884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7119532" y="2405063"/>
            <a:ext cx="2921405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34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Нумерованный список и 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405063"/>
            <a:ext cx="3563938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2230104"/>
            <a:ext cx="5491163" cy="4254206"/>
          </a:xfrm>
        </p:spPr>
        <p:txBody>
          <a:bodyPr/>
          <a:lstStyle>
            <a:lvl1pPr>
              <a:lnSpc>
                <a:spcPts val="3400"/>
              </a:lnSpc>
              <a:buFont typeface="+mj-lt"/>
              <a:buAutoNum type="arabicPeriod"/>
              <a:defRPr baseline="0"/>
            </a:lvl1pPr>
            <a:lvl2pPr marL="840654" indent="-342900">
              <a:lnSpc>
                <a:spcPts val="3400"/>
              </a:lnSpc>
              <a:buFont typeface="Wingdings" charset="2"/>
              <a:buChar char="§"/>
              <a:defRPr/>
            </a:lvl2pPr>
            <a:lvl3pPr marL="1338407" indent="-342900">
              <a:lnSpc>
                <a:spcPts val="3400"/>
              </a:lnSpc>
              <a:buFont typeface="Wingdings" charset="2"/>
              <a:buChar char="§"/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045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список. Иллюстрация главная, список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57418" y="2405063"/>
            <a:ext cx="5483459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9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>
              <a:buFont typeface="+mj-lt"/>
              <a:buAutoNum type="arabicPeriod"/>
              <a:defRPr baseline="0"/>
            </a:lvl1pPr>
            <a:lvl2pPr marL="840654" indent="-342900">
              <a:buFont typeface="+mj-lt"/>
              <a:buAutoNum type="arabicPeriod"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6" y="2405063"/>
            <a:ext cx="5487542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0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7" y="2403250"/>
            <a:ext cx="5505871" cy="4073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1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7127003" y="2405468"/>
            <a:ext cx="2913555" cy="4078842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7" y="2403250"/>
            <a:ext cx="6148348" cy="4073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7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пяти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8437756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1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8419425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84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четырех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81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трех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28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4" y="2271712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3895600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38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892017" y="2271712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9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7137864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40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7134281" y="2271712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74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6" y="5886676"/>
            <a:ext cx="9379749" cy="634984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Подпись к иллюстрации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7" y="2405063"/>
            <a:ext cx="9380131" cy="322015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16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иллюстра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Список и 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E254ED9B-C8A7-4655-A1BB-6E2B998FA009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650123"/>
            <a:ext cx="5491163" cy="3410158"/>
          </a:xfrm>
        </p:spPr>
        <p:txBody>
          <a:bodyPr/>
          <a:lstStyle>
            <a:lvl1pPr>
              <a:lnSpc>
                <a:spcPts val="3400"/>
              </a:lnSpc>
              <a:defRPr b="1" cap="all" baseline="0"/>
            </a:lvl1pPr>
            <a:lvl2pPr>
              <a:lnSpc>
                <a:spcPts val="3400"/>
              </a:lnSpc>
              <a:defRPr b="1" cap="all"/>
            </a:lvl2pPr>
            <a:lvl3pPr>
              <a:lnSpc>
                <a:spcPts val="3400"/>
              </a:lnSpc>
              <a:defRPr b="1" cap="all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710123"/>
            <a:ext cx="3563938" cy="33501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 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список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Текст, Список и иллюстрация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6E879A5B-6D8C-4DD2-B771-FF0A94D7CFD6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405468"/>
            <a:ext cx="2913747" cy="4078842"/>
          </a:xfrm>
        </p:spPr>
        <p:txBody>
          <a:bodyPr/>
          <a:lstStyle>
            <a:lvl1pPr marL="0" marR="0" indent="0" algn="l" defTabSz="497693" rtl="0" eaLnBrk="1" fontAlgn="auto" latinLnBrk="0" hangingPunct="1">
              <a:lnSpc>
                <a:spcPts val="1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100" baseline="0"/>
            </a:lvl1pPr>
            <a:lvl2pPr>
              <a:defRPr sz="1100"/>
            </a:lvl2pPr>
          </a:lstStyle>
          <a:p>
            <a:pPr marL="0" marR="0" lvl="0" indent="0" algn="l" defTabSz="497693" rtl="0" eaLnBrk="1" fontAlgn="auto" latinLnBrk="0" hangingPunct="1">
              <a:lnSpc>
                <a:spcPts val="1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Текст, который сопровождает тему. Закрепляет утверждение или объясняет иллюстрацию</a:t>
            </a:r>
          </a:p>
          <a:p>
            <a:pPr lvl="0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892019" y="2405468"/>
            <a:ext cx="2913747" cy="4078842"/>
          </a:xfrm>
        </p:spPr>
        <p:txBody>
          <a:bodyPr>
            <a:normAutofit/>
          </a:bodyPr>
          <a:lstStyle>
            <a:lvl1pPr>
              <a:defRPr sz="1100" baseline="0"/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7134318" y="2285113"/>
            <a:ext cx="2906619" cy="419919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74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Нумерованный список и 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40D79C4E-E639-4253-B192-C3D69172FC09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720123"/>
            <a:ext cx="3563938" cy="333015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650123"/>
            <a:ext cx="5491163" cy="3400157"/>
          </a:xfrm>
        </p:spPr>
        <p:txBody>
          <a:bodyPr/>
          <a:lstStyle>
            <a:lvl1pPr>
              <a:lnSpc>
                <a:spcPts val="3400"/>
              </a:lnSpc>
              <a:buFont typeface="+mj-lt"/>
              <a:buAutoNum type="arabicPeriod"/>
              <a:defRPr b="1" cap="all" baseline="0"/>
            </a:lvl1pPr>
            <a:lvl2pPr marL="840550" indent="-342857">
              <a:lnSpc>
                <a:spcPts val="3400"/>
              </a:lnSpc>
              <a:buFont typeface="Wingdings" charset="2"/>
              <a:buChar char="§"/>
              <a:defRPr b="1" cap="all"/>
            </a:lvl2pPr>
            <a:lvl3pPr marL="1338241" indent="-342857">
              <a:lnSpc>
                <a:spcPts val="3400"/>
              </a:lnSpc>
              <a:buFont typeface="Wingdings" charset="2"/>
              <a:buChar char="§"/>
              <a:defRPr b="1" cap="all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604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список. Иллюстрация главная, список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9FFD0FEE-B3CA-4D12-B897-FF955A6663FD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80651" y="2405468"/>
            <a:ext cx="3559908" cy="4078842"/>
          </a:xfrm>
        </p:spPr>
        <p:txBody>
          <a:bodyPr/>
          <a:lstStyle>
            <a:lvl1pPr>
              <a:defRPr sz="1100" baseline="0"/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 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57419" y="2278544"/>
            <a:ext cx="5483459" cy="420639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5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81343942-7015-4151-82F9-CA5C9134D195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4" cy="4078842"/>
          </a:xfrm>
        </p:spPr>
        <p:txBody>
          <a:bodyPr/>
          <a:lstStyle>
            <a:lvl1pPr>
              <a:buFont typeface="+mj-lt"/>
              <a:buAutoNum type="arabicPeriod"/>
              <a:defRPr sz="1100" baseline="0"/>
            </a:lvl1pPr>
            <a:lvl2pPr marL="840550" indent="-342857">
              <a:buFont typeface="+mj-lt"/>
              <a:buAutoNum type="arabicPeriod"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 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5" y="2269206"/>
            <a:ext cx="5487543" cy="4215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7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4A5015E-74F0-4CC7-846D-CCCF2FD4C712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4" cy="407884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="0" baseline="0"/>
            </a:lvl1pPr>
            <a:lvl2pPr marL="497693" indent="0">
              <a:buFont typeface="+mj-lt"/>
              <a:buNone/>
              <a:defRPr sz="1100" b="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8" y="2269205"/>
            <a:ext cx="5505871" cy="4207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8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710A502A-952E-48B8-9CAE-8B1D515E683A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7127004" y="2405468"/>
            <a:ext cx="2913555" cy="4078842"/>
          </a:xfrm>
        </p:spPr>
        <p:txBody>
          <a:bodyPr/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 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7" y="2278543"/>
            <a:ext cx="6148348" cy="4198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4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420" y="930320"/>
            <a:ext cx="9383138" cy="12294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1879981" y="500514"/>
            <a:ext cx="8160578" cy="3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cap="all">
                <a:solidFill>
                  <a:schemeClr val="tx1"/>
                </a:solidFill>
                <a:latin typeface="Verdana"/>
              </a:defRPr>
            </a:lvl1pPr>
          </a:lstStyle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Изображение 1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07" y="245116"/>
            <a:ext cx="1132150" cy="4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Дата 12"/>
          <p:cNvSpPr>
            <a:spLocks noGrp="1"/>
          </p:cNvSpPr>
          <p:nvPr>
            <p:ph type="dt" sz="half" idx="2"/>
          </p:nvPr>
        </p:nvSpPr>
        <p:spPr>
          <a:xfrm>
            <a:off x="660805" y="6606265"/>
            <a:ext cx="7758619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33094D84-FCB6-4484-BF78-B9A3DD511B09}" type="datetime1">
              <a:rPr lang="ru-RU" smtClean="0"/>
              <a:pPr/>
              <a:t>31.05.2016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419425" y="6606265"/>
            <a:ext cx="1621131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3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418" y="2629580"/>
            <a:ext cx="9383140" cy="3976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53" r:id="rId3"/>
    <p:sldLayoutId id="2147483661" r:id="rId4"/>
    <p:sldLayoutId id="2147483655" r:id="rId5"/>
    <p:sldLayoutId id="2147483654" r:id="rId6"/>
    <p:sldLayoutId id="2147483656" r:id="rId7"/>
    <p:sldLayoutId id="2147483662" r:id="rId8"/>
    <p:sldLayoutId id="2147483664" r:id="rId9"/>
    <p:sldLayoutId id="2147483658" r:id="rId10"/>
    <p:sldLayoutId id="2147483663" r:id="rId11"/>
    <p:sldLayoutId id="2147483659" r:id="rId12"/>
    <p:sldLayoutId id="2147483660" r:id="rId13"/>
    <p:sldLayoutId id="2147483667" r:id="rId14"/>
    <p:sldLayoutId id="2147483668" r:id="rId15"/>
    <p:sldLayoutId id="2147483669" r:id="rId16"/>
  </p:sldLayoutIdLst>
  <p:timing>
    <p:tnLst>
      <p:par>
        <p:cTn id="1" dur="indefinite" restart="never" nodeType="tmRoot"/>
      </p:par>
    </p:tnLst>
  </p:timing>
  <p:hf hdr="0" ftr="0"/>
  <p:txStyles>
    <p:titleStyle>
      <a:lvl1pPr indent="0" algn="l" defTabSz="497693" rtl="0" eaLnBrk="1" latinLnBrk="0" hangingPunct="1">
        <a:lnSpc>
          <a:spcPts val="3400"/>
        </a:lnSpc>
        <a:spcBef>
          <a:spcPts val="0"/>
        </a:spcBef>
        <a:buNone/>
        <a:defRPr sz="3300" b="1" i="0" kern="1200" cap="all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73269" indent="-373269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808750" indent="-311058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1244230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1741922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4pPr>
      <a:lvl5pPr marL="2239614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2737306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999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690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383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9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8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76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69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46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15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84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537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418" y="930320"/>
            <a:ext cx="9383139" cy="12294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1879981" y="500513"/>
            <a:ext cx="8160578" cy="3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cap="all">
                <a:solidFill>
                  <a:schemeClr val="tx1"/>
                </a:solidFill>
                <a:latin typeface="Verdana"/>
              </a:defRPr>
            </a:lvl1pPr>
          </a:lstStyle>
          <a:p>
            <a:pPr defTabSz="497754"/>
            <a:r>
              <a:rPr lang="en-US" dirty="0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Изображение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7" y="245115"/>
            <a:ext cx="1132150" cy="4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Дата 12"/>
          <p:cNvSpPr>
            <a:spLocks noGrp="1"/>
          </p:cNvSpPr>
          <p:nvPr>
            <p:ph type="dt" sz="half" idx="2"/>
          </p:nvPr>
        </p:nvSpPr>
        <p:spPr>
          <a:xfrm>
            <a:off x="660805" y="6606265"/>
            <a:ext cx="7758619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defTabSz="497754"/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 err="1" smtClean="0">
                <a:solidFill>
                  <a:prstClr val="black"/>
                </a:solidFill>
              </a:rPr>
              <a:t>ноября</a:t>
            </a:r>
            <a:r>
              <a:rPr lang="en-US" dirty="0" smtClean="0">
                <a:solidFill>
                  <a:prstClr val="black"/>
                </a:solidFill>
              </a:rPr>
              <a:t> 2014 </a:t>
            </a:r>
            <a:r>
              <a:rPr lang="en-US" dirty="0" err="1" smtClean="0">
                <a:solidFill>
                  <a:prstClr val="black"/>
                </a:solidFill>
              </a:rPr>
              <a:t>года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419425" y="6606265"/>
            <a:ext cx="1621131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pPr defTabSz="497754"/>
            <a:fld id="{270CC76C-CF9A-B645-A5DE-487E37C771FE}" type="slidenum">
              <a:rPr lang="ru-RU" smtClean="0"/>
              <a:pPr defTabSz="497754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418" y="2629579"/>
            <a:ext cx="9383140" cy="3976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77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iming>
    <p:tnLst>
      <p:par>
        <p:cTn id="1" dur="indefinite" restart="never" nodeType="tmRoot"/>
      </p:par>
    </p:tnLst>
  </p:timing>
  <p:hf sldNum="0" hdr="0"/>
  <p:txStyles>
    <p:titleStyle>
      <a:lvl1pPr indent="0" algn="l" defTabSz="497754" rtl="0" eaLnBrk="1" latinLnBrk="0" hangingPunct="1">
        <a:lnSpc>
          <a:spcPts val="3400"/>
        </a:lnSpc>
        <a:spcBef>
          <a:spcPts val="0"/>
        </a:spcBef>
        <a:buNone/>
        <a:defRPr sz="3300" b="1" i="0" kern="1200" cap="all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73315" indent="-373315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808850" indent="-311096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1244384" indent="-248877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1742138" indent="-248877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4pPr>
      <a:lvl5pPr marL="2239891" indent="-248877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BACIS-FIGURES-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14" y="4494030"/>
            <a:ext cx="187833" cy="162687"/>
          </a:xfrm>
          <a:prstGeom prst="rect">
            <a:avLst/>
          </a:prstGeom>
        </p:spPr>
      </p:pic>
      <p:pic>
        <p:nvPicPr>
          <p:cNvPr id="4" name="Изображение 3" descr="BACIS-FIGURES-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9" y="5472079"/>
            <a:ext cx="246507" cy="246507"/>
          </a:xfrm>
          <a:prstGeom prst="rect">
            <a:avLst/>
          </a:prstGeom>
        </p:spPr>
      </p:pic>
      <p:pic>
        <p:nvPicPr>
          <p:cNvPr id="5" name="Изображение 4" descr="BACIS-FIGURES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35" y="6257412"/>
            <a:ext cx="179070" cy="206121"/>
          </a:xfrm>
          <a:prstGeom prst="rect">
            <a:avLst/>
          </a:prstGeom>
        </p:spPr>
      </p:pic>
      <p:pic>
        <p:nvPicPr>
          <p:cNvPr id="6" name="Изображение 5" descr="BACIS-FIGURES-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587" y="2565645"/>
            <a:ext cx="131064" cy="250698"/>
          </a:xfrm>
          <a:prstGeom prst="rect">
            <a:avLst/>
          </a:prstGeom>
        </p:spPr>
      </p:pic>
      <p:pic>
        <p:nvPicPr>
          <p:cNvPr id="7" name="Изображение 6" descr="BACIS-FIGURES-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46" y="2330072"/>
            <a:ext cx="187833" cy="162687"/>
          </a:xfrm>
          <a:prstGeom prst="rect">
            <a:avLst/>
          </a:prstGeom>
        </p:spPr>
      </p:pic>
      <p:pic>
        <p:nvPicPr>
          <p:cNvPr id="8" name="Изображение 7" descr="BACIS-FIGURES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49" y="2610222"/>
            <a:ext cx="179070" cy="206121"/>
          </a:xfrm>
          <a:prstGeom prst="rect">
            <a:avLst/>
          </a:prstGeom>
        </p:spPr>
      </p:pic>
      <p:pic>
        <p:nvPicPr>
          <p:cNvPr id="9" name="Изображение 8" descr="BACIS-FIGURES-3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54" y="6257412"/>
            <a:ext cx="357759" cy="412242"/>
          </a:xfrm>
          <a:prstGeom prst="rect">
            <a:avLst/>
          </a:prstGeom>
        </p:spPr>
      </p:pic>
      <p:pic>
        <p:nvPicPr>
          <p:cNvPr id="12" name="Изображение 11" descr="BACIS-FIGURES-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7" y="743851"/>
            <a:ext cx="357759" cy="412242"/>
          </a:xfrm>
          <a:prstGeom prst="rect">
            <a:avLst/>
          </a:prstGeom>
        </p:spPr>
      </p:pic>
      <p:pic>
        <p:nvPicPr>
          <p:cNvPr id="13" name="Изображение 12" descr="BACIS-FIGURES-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719" y="1017501"/>
            <a:ext cx="131064" cy="250698"/>
          </a:xfrm>
          <a:prstGeom prst="rect">
            <a:avLst/>
          </a:prstGeom>
        </p:spPr>
      </p:pic>
      <p:pic>
        <p:nvPicPr>
          <p:cNvPr id="16" name="Изображение 15" descr="BACIS-FIGURES-1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10" y="1268199"/>
            <a:ext cx="492633" cy="492633"/>
          </a:xfrm>
          <a:prstGeom prst="rect">
            <a:avLst/>
          </a:prstGeom>
        </p:spPr>
      </p:pic>
      <p:pic>
        <p:nvPicPr>
          <p:cNvPr id="18" name="Изображение 17" descr="BACIS-FIGURES-3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32" y="6042713"/>
            <a:ext cx="492633" cy="492633"/>
          </a:xfrm>
          <a:prstGeom prst="rect">
            <a:avLst/>
          </a:prstGeom>
        </p:spPr>
      </p:pic>
      <p:pic>
        <p:nvPicPr>
          <p:cNvPr id="19" name="Изображение 18" descr="BACIS-FIGURES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51" y="1117129"/>
            <a:ext cx="179070" cy="206121"/>
          </a:xfrm>
          <a:prstGeom prst="rect">
            <a:avLst/>
          </a:prstGeom>
        </p:spPr>
      </p:pic>
      <p:pic>
        <p:nvPicPr>
          <p:cNvPr id="20" name="Изображение 19" descr="BACIS-FIGURES-06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71" y="1229028"/>
            <a:ext cx="357759" cy="412242"/>
          </a:xfrm>
          <a:prstGeom prst="rect">
            <a:avLst/>
          </a:prstGeom>
        </p:spPr>
      </p:pic>
      <p:pic>
        <p:nvPicPr>
          <p:cNvPr id="21" name="Изображение 20" descr="BACIS-FIGURES-17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73" y="4575374"/>
            <a:ext cx="262509" cy="501015"/>
          </a:xfrm>
          <a:prstGeom prst="rect">
            <a:avLst/>
          </a:prstGeom>
        </p:spPr>
      </p:pic>
      <p:pic>
        <p:nvPicPr>
          <p:cNvPr id="22" name="Изображение 21" descr="BACIS-FIGURES-3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368" y="6426110"/>
            <a:ext cx="357759" cy="412242"/>
          </a:xfrm>
          <a:prstGeom prst="rect">
            <a:avLst/>
          </a:prstGeom>
        </p:spPr>
      </p:pic>
      <p:pic>
        <p:nvPicPr>
          <p:cNvPr id="24" name="Изображение 23" descr="BACIS-FIGURES-2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48" y="1829057"/>
            <a:ext cx="262509" cy="501015"/>
          </a:xfrm>
          <a:prstGeom prst="rect">
            <a:avLst/>
          </a:prstGeom>
        </p:spPr>
      </p:pic>
      <p:pic>
        <p:nvPicPr>
          <p:cNvPr id="25" name="Изображение 24" descr="BACIS-FIGURES-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47" y="1747713"/>
            <a:ext cx="187833" cy="162687"/>
          </a:xfrm>
          <a:prstGeom prst="rect">
            <a:avLst/>
          </a:prstGeom>
        </p:spPr>
      </p:pic>
      <p:pic>
        <p:nvPicPr>
          <p:cNvPr id="27" name="Изображение 26" descr="BACIS-FIGURES-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6013381"/>
            <a:ext cx="187833" cy="162687"/>
          </a:xfrm>
          <a:prstGeom prst="rect">
            <a:avLst/>
          </a:prstGeom>
        </p:spPr>
      </p:pic>
      <p:pic>
        <p:nvPicPr>
          <p:cNvPr id="29" name="Изображение 28" descr="BACIS-FIGURES-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05" y="6747701"/>
            <a:ext cx="187833" cy="162687"/>
          </a:xfrm>
          <a:prstGeom prst="rect">
            <a:avLst/>
          </a:prstGeom>
        </p:spPr>
      </p:pic>
      <p:pic>
        <p:nvPicPr>
          <p:cNvPr id="31" name="Изображение 30" descr="BACIS-FIGURES-2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92" y="980271"/>
            <a:ext cx="131064" cy="250698"/>
          </a:xfrm>
          <a:prstGeom prst="rect">
            <a:avLst/>
          </a:prstGeom>
        </p:spPr>
      </p:pic>
      <p:pic>
        <p:nvPicPr>
          <p:cNvPr id="32" name="Изображение 31" descr="BACIS-FIGURES-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713" y="6659690"/>
            <a:ext cx="131064" cy="250698"/>
          </a:xfrm>
          <a:prstGeom prst="rect">
            <a:avLst/>
          </a:prstGeom>
        </p:spPr>
      </p:pic>
      <p:pic>
        <p:nvPicPr>
          <p:cNvPr id="33" name="Изображение 32" descr="BACIS-FIGURES-34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248" y="740662"/>
            <a:ext cx="179070" cy="206121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3870151" y="5398677"/>
            <a:ext cx="6133167" cy="12294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indent="0" algn="l" defTabSz="497754" rtl="0" eaLnBrk="1" latinLnBrk="0" hangingPunct="1">
              <a:lnSpc>
                <a:spcPts val="3400"/>
              </a:lnSpc>
              <a:spcBef>
                <a:spcPts val="0"/>
              </a:spcBef>
              <a:buNone/>
              <a:defRPr sz="3300" b="1" i="0" kern="1200" cap="all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dirty="0" smtClean="0"/>
              <a:t>Светодиодная прожекторная лампа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9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7420" y="2601201"/>
            <a:ext cx="9379750" cy="237719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</a:pPr>
            <a:r>
              <a:rPr lang="ru-RU" sz="3200" dirty="0" smtClean="0"/>
              <a:t>Волков Руслан </a:t>
            </a:r>
            <a:r>
              <a:rPr lang="ru-RU" sz="3200" dirty="0" err="1" smtClean="0"/>
              <a:t>Рувимович</a:t>
            </a:r>
            <a:endParaRPr lang="ru-RU" sz="3200" dirty="0" smtClean="0"/>
          </a:p>
          <a:p>
            <a:pPr marL="285750" indent="-285750">
              <a:lnSpc>
                <a:spcPct val="100000"/>
              </a:lnSpc>
            </a:pPr>
            <a:r>
              <a:rPr lang="ru-RU" sz="3200" dirty="0" smtClean="0"/>
              <a:t>8927-979-00-30</a:t>
            </a:r>
          </a:p>
          <a:p>
            <a:pPr marL="285750" indent="-285750">
              <a:lnSpc>
                <a:spcPct val="100000"/>
              </a:lnSpc>
            </a:pPr>
            <a:r>
              <a:rPr lang="en-US" sz="3200" dirty="0" smtClean="0"/>
              <a:t>Ruslanrzd@mail.ru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42371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Разработчики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0808" y="2398002"/>
            <a:ext cx="9379750" cy="2377198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ru-RU" sz="2400" dirty="0" smtClean="0"/>
              <a:t>Волков Руслан </a:t>
            </a:r>
            <a:r>
              <a:rPr lang="ru-RU" sz="2400" dirty="0" err="1" smtClean="0"/>
              <a:t>Рувимович</a:t>
            </a:r>
            <a:endParaRPr lang="ru-RU" sz="2400" dirty="0" smtClean="0"/>
          </a:p>
          <a:p>
            <a:pPr marL="285750" indent="-285750">
              <a:lnSpc>
                <a:spcPct val="150000"/>
              </a:lnSpc>
            </a:pPr>
            <a:r>
              <a:rPr lang="ru-RU" sz="2400" dirty="0" smtClean="0"/>
              <a:t>Вишневский Сергей Александрович</a:t>
            </a:r>
          </a:p>
          <a:p>
            <a:pPr marL="285750" indent="-285750">
              <a:lnSpc>
                <a:spcPct val="150000"/>
              </a:lnSpc>
            </a:pPr>
            <a:r>
              <a:rPr lang="ru-RU" sz="2400" dirty="0" smtClean="0"/>
              <a:t>МГУ им. Н. П. </a:t>
            </a:r>
            <a:r>
              <a:rPr lang="ru-RU" sz="2400" dirty="0" smtClean="0"/>
              <a:t>Огарёва</a:t>
            </a:r>
            <a:endParaRPr lang="ru-RU" sz="2400" dirty="0" smtClean="0"/>
          </a:p>
          <a:p>
            <a:pPr marL="285750" indent="-285750">
              <a:lnSpc>
                <a:spcPct val="150000"/>
              </a:lnSpc>
            </a:pPr>
            <a:r>
              <a:rPr lang="ru-RU" sz="2400" dirty="0" smtClean="0"/>
              <a:t>Разработки в области светотехники и источников света</a:t>
            </a:r>
          </a:p>
        </p:txBody>
      </p:sp>
    </p:spTree>
    <p:extLst>
      <p:ext uri="{BB962C8B-B14F-4D97-AF65-F5344CB8AC3E}">
        <p14:creationId xmlns:p14="http://schemas.microsoft.com/office/powerpoint/2010/main" val="9064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7420" y="930320"/>
            <a:ext cx="9383138" cy="1229408"/>
          </a:xfrm>
        </p:spPr>
        <p:txBody>
          <a:bodyPr/>
          <a:lstStyle/>
          <a:p>
            <a:r>
              <a:rPr lang="ru-RU" dirty="0" smtClean="0"/>
              <a:t>Светодиодная прожекторная лампа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0808" y="1812175"/>
            <a:ext cx="9379750" cy="47940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ru-RU" sz="2400" dirty="0" smtClean="0"/>
          </a:p>
          <a:p>
            <a:pPr>
              <a:lnSpc>
                <a:spcPct val="100000"/>
              </a:lnSpc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75034" y="1789728"/>
            <a:ext cx="53435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Область применения: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Посадочные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огни самолетов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Судовые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прожектора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Прожектора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локомотивов</a:t>
            </a:r>
          </a:p>
          <a:p>
            <a:pPr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6" descr="http://img-fotki.yandex.ru/get/9217/64518434.3c/0_11e419_2581b981_XXL.jpg"/>
          <p:cNvPicPr>
            <a:picLocks noChangeAspect="1" noChangeArrowheads="1"/>
          </p:cNvPicPr>
          <p:nvPr/>
        </p:nvPicPr>
        <p:blipFill>
          <a:blip r:embed="rId2"/>
          <a:srcRect l="4959" t="13075" r="4121" b="22874"/>
          <a:stretch>
            <a:fillRect/>
          </a:stretch>
        </p:blipFill>
        <p:spPr bwMode="auto">
          <a:xfrm>
            <a:off x="660808" y="4221163"/>
            <a:ext cx="4330700" cy="220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2" descr="http://mikolase.ru/data/2009/11/mistral-night.jpg"/>
          <p:cNvPicPr>
            <a:picLocks noChangeAspect="1" noChangeArrowheads="1"/>
          </p:cNvPicPr>
          <p:nvPr/>
        </p:nvPicPr>
        <p:blipFill>
          <a:blip r:embed="rId3"/>
          <a:srcRect l="9869" t="12344" r="6239" b="3712"/>
          <a:stretch>
            <a:fillRect/>
          </a:stretch>
        </p:blipFill>
        <p:spPr bwMode="auto">
          <a:xfrm>
            <a:off x="5356421" y="4221163"/>
            <a:ext cx="4964112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__19.jpg"/>
          <p:cNvPicPr>
            <a:picLocks noChangeAspect="1"/>
          </p:cNvPicPr>
          <p:nvPr/>
        </p:nvPicPr>
        <p:blipFill>
          <a:blip r:embed="rId4"/>
          <a:srcRect l="26375" t="32281" r="12201" b="16926"/>
          <a:stretch>
            <a:fillRect/>
          </a:stretch>
        </p:blipFill>
        <p:spPr>
          <a:xfrm>
            <a:off x="5356421" y="1363458"/>
            <a:ext cx="4964112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9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Лампа </a:t>
            </a:r>
            <a:r>
              <a:rPr lang="ru-RU" dirty="0" err="1" smtClean="0"/>
              <a:t>пж</a:t>
            </a:r>
            <a:r>
              <a:rPr lang="ru-RU" dirty="0" smtClean="0"/>
              <a:t> 50-500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7420" y="1429789"/>
            <a:ext cx="9379750" cy="51764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Прожекторная лампа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ПЖ-50-500</a:t>
            </a:r>
          </a:p>
          <a:p>
            <a:pPr>
              <a:lnSpc>
                <a:spcPct val="10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Мощность: 500 Вт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Напр. питания: 50 В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Срок службы: 560 ч</a:t>
            </a:r>
          </a:p>
        </p:txBody>
      </p:sp>
      <p:pic>
        <p:nvPicPr>
          <p:cNvPr id="7" name="Рисунок 6" descr="ddb95684694b7a70ef0ea960fac8b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959" y="1834054"/>
            <a:ext cx="4772211" cy="47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1823CA4-9677-4917-B0AA-86773DE4C4DA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Конкурентные преимущества</a:t>
            </a:r>
            <a:endParaRPr lang="ru-RU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881149" y="1784350"/>
          <a:ext cx="9159408" cy="4296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136"/>
                <a:gridCol w="3053136"/>
                <a:gridCol w="3053136"/>
              </a:tblGrid>
              <a:tr h="148733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Светодиодная прожекторная лампа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Лампа накаливания ПЖ-50-500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9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службы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25 000 ч.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560 ч.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9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Мощность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70 Вт.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500 Вт.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9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Цветовая температура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выбора цветовой температуры от 3 000 К до 6 500 К.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2 700 К.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9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Световая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отдача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160 лм/Вт.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 лм/Вт.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>
          <a:xfrm>
            <a:off x="647023" y="6606265"/>
            <a:ext cx="7758619" cy="331932"/>
          </a:xfrm>
        </p:spPr>
        <p:txBody>
          <a:bodyPr/>
          <a:lstStyle/>
          <a:p>
            <a:fld id="{B1823CA4-9677-4917-B0AA-86773DE4C4DA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Экономические показатели за 3 года 5 месяцев эксплуатации</a:t>
            </a:r>
            <a:endParaRPr lang="ru-RU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079285" y="1911927"/>
          <a:ext cx="8656002" cy="2859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334"/>
                <a:gridCol w="2885334"/>
                <a:gridCol w="2885334"/>
              </a:tblGrid>
              <a:tr h="7359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Разрабатываемая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светодиодная лампа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Лампа накаливания ПЖ-50-500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99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ламп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шт.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 шт.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99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Затраты на лампы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5 000 руб.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9 000 руб.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99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Потр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504 кВт*ч.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3 600 кВт*ч.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987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Затраты на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Энергию.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3 675 руб.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26 250 руб.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99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8 675 руб.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35 250 руб.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Текст 4"/>
          <p:cNvSpPr>
            <a:spLocks noGrp="1"/>
          </p:cNvSpPr>
          <p:nvPr>
            <p:ph type="body" sz="quarter" idx="13"/>
          </p:nvPr>
        </p:nvSpPr>
        <p:spPr>
          <a:xfrm>
            <a:off x="647023" y="5019662"/>
            <a:ext cx="9379750" cy="158660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dirty="0" smtClean="0"/>
              <a:t>	Экономическая выгода от использования светодиодной прожекторной лампы  за 3 года и 5 месяцев эксплуатации  (срок службы лампы составляет 25 000 часов) при режиме работы лампы 20 часов в сутки и стоимости </a:t>
            </a:r>
            <a:r>
              <a:rPr lang="ru-RU" dirty="0" err="1" smtClean="0"/>
              <a:t>эл</a:t>
            </a:r>
            <a:r>
              <a:rPr lang="ru-RU" dirty="0" smtClean="0"/>
              <a:t>. энергии 2,10 руб. за 1 кВт*ч. будет составлять 26 575 руб. Срок окупаемости 7 месяцев.</a:t>
            </a:r>
          </a:p>
          <a:p>
            <a:pPr>
              <a:lnSpc>
                <a:spcPct val="10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1823CA4-9677-4917-B0AA-86773DE4C4DA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Экономические показатели за 3 года 5 месяцев эксплуатации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0805" y="5569527"/>
            <a:ext cx="9379753" cy="136867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Экономическая выгода от использования светодиодной прожекторной лампы за 3 года и 5 месяцев эксплуатации  (срок службы лампы составляет 25 000 часов) при режиме работы лампы 20 часов в сутки, для всего парка локомотивов ОАО «РЖД» и стоимости </a:t>
            </a:r>
            <a:r>
              <a:rPr lang="ru-RU" dirty="0" err="1" smtClean="0"/>
              <a:t>эл</a:t>
            </a:r>
            <a:r>
              <a:rPr lang="ru-RU" dirty="0" smtClean="0"/>
              <a:t>. энергии 2,1 руб. за 1 кВт*ч будет составлять 504 925 000 руб. 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81439" y="1911927"/>
          <a:ext cx="7125759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53"/>
                <a:gridCol w="2375253"/>
                <a:gridCol w="237525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Светодиодная</a:t>
                      </a:r>
                      <a:r>
                        <a:rPr lang="ru-RU" baseline="0" dirty="0" smtClean="0"/>
                        <a:t> прожекторная лампа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Прожекторная лампа ПЖ 50-500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ламп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19 000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855 000 шт.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Затраты на</a:t>
                      </a:r>
                      <a:r>
                        <a:rPr lang="ru-RU" baseline="0" dirty="0" smtClean="0"/>
                        <a:t> лампы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95 000 000</a:t>
                      </a:r>
                      <a:r>
                        <a:rPr lang="ru-RU" baseline="0" dirty="0" smtClean="0"/>
                        <a:t>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171 000 000 руб.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Потр</a:t>
                      </a:r>
                      <a:r>
                        <a:rPr lang="ru-RU" dirty="0" smtClean="0"/>
                        <a:t>. Эл.</a:t>
                      </a:r>
                      <a:r>
                        <a:rPr lang="ru-RU" baseline="0" dirty="0" smtClean="0"/>
                        <a:t> Энергия.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33 250 кВт*ч.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237 500 кВт*ч.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Затраты на </a:t>
                      </a:r>
                      <a:r>
                        <a:rPr lang="ru-RU" dirty="0" err="1" smtClean="0"/>
                        <a:t>эл</a:t>
                      </a:r>
                      <a:r>
                        <a:rPr lang="ru-RU" dirty="0" smtClean="0"/>
                        <a:t>. Энергию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69 825 000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498 750 000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164</a:t>
                      </a:r>
                      <a:r>
                        <a:rPr lang="ru-RU" baseline="0" dirty="0" smtClean="0"/>
                        <a:t> 825 000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669 750 000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1823CA4-9677-4917-B0AA-86773DE4C4DA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Существующие аналоги</a:t>
            </a:r>
            <a:endParaRPr lang="ru-RU" dirty="0"/>
          </a:p>
        </p:txBody>
      </p:sp>
      <p:pic>
        <p:nvPicPr>
          <p:cNvPr id="9" name="Рисунок 8" descr="012_11-677.jpg"/>
          <p:cNvPicPr>
            <a:picLocks noChangeAspect="1"/>
          </p:cNvPicPr>
          <p:nvPr/>
        </p:nvPicPr>
        <p:blipFill>
          <a:blip r:embed="rId2"/>
          <a:srcRect t="25745" b="8421"/>
          <a:stretch>
            <a:fillRect/>
          </a:stretch>
        </p:blipFill>
        <p:spPr>
          <a:xfrm>
            <a:off x="539749" y="1558024"/>
            <a:ext cx="3184955" cy="314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Дата 1"/>
          <p:cNvSpPr txBox="1">
            <a:spLocks/>
          </p:cNvSpPr>
          <p:nvPr/>
        </p:nvSpPr>
        <p:spPr>
          <a:xfrm>
            <a:off x="657420" y="5022811"/>
            <a:ext cx="2477193" cy="726331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marL="0" marR="0" lvl="0" indent="0" algn="ctr" defTabSz="497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Лампа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</a:p>
          <a:p>
            <a:pPr marL="0" marR="0" lvl="0" indent="0" algn="ctr" defTabSz="497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ПЖ 50-500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11" name="Рисунок 10" descr="002_20-042.jpg"/>
          <p:cNvPicPr>
            <a:picLocks noChangeAspect="1"/>
          </p:cNvPicPr>
          <p:nvPr/>
        </p:nvPicPr>
        <p:blipFill>
          <a:blip r:embed="rId3"/>
          <a:srcRect l="28189"/>
          <a:stretch>
            <a:fillRect/>
          </a:stretch>
        </p:blipFill>
        <p:spPr>
          <a:xfrm>
            <a:off x="3724704" y="3864534"/>
            <a:ext cx="3341716" cy="3102344"/>
          </a:xfrm>
          <a:prstGeom prst="rect">
            <a:avLst/>
          </a:prstGeom>
        </p:spPr>
      </p:pic>
      <p:pic>
        <p:nvPicPr>
          <p:cNvPr id="12" name="Picture 2" descr="http://www.think-railways.com/wp/wordpress/wp-content/uploads/2014/06/image1-680x365.jpg"/>
          <p:cNvPicPr>
            <a:picLocks noChangeAspect="1" noChangeArrowheads="1"/>
          </p:cNvPicPr>
          <p:nvPr/>
        </p:nvPicPr>
        <p:blipFill>
          <a:blip r:embed="rId4"/>
          <a:srcRect l="21123" r="12172"/>
          <a:stretch>
            <a:fillRect/>
          </a:stretch>
        </p:blipFill>
        <p:spPr bwMode="auto">
          <a:xfrm>
            <a:off x="6707305" y="1558024"/>
            <a:ext cx="3424238" cy="302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284676" y="5022811"/>
            <a:ext cx="2893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latin typeface="Verdana"/>
                <a:cs typeface="Verdana"/>
              </a:rPr>
              <a:t>Светодиодный </a:t>
            </a:r>
          </a:p>
          <a:p>
            <a:pPr lvl="0" algn="ctr">
              <a:defRPr/>
            </a:pPr>
            <a:r>
              <a:rPr lang="ru-RU" sz="2400" b="1" dirty="0" smtClean="0">
                <a:latin typeface="Verdana"/>
                <a:cs typeface="Verdana"/>
              </a:rPr>
              <a:t>прожектор</a:t>
            </a:r>
            <a:endParaRPr lang="ru-RU" sz="2400" b="1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pPr/>
              <a:t>31.05.2016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Потенциальные клиенты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0808" y="1923868"/>
            <a:ext cx="9379750" cy="237719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  <p:pic>
        <p:nvPicPr>
          <p:cNvPr id="6" name="Рисунок 5" descr="rgd.png"/>
          <p:cNvPicPr>
            <a:picLocks noChangeAspect="1"/>
          </p:cNvPicPr>
          <p:nvPr/>
        </p:nvPicPr>
        <p:blipFill>
          <a:blip r:embed="rId2"/>
          <a:srcRect t="26288" b="10816"/>
          <a:stretch>
            <a:fillRect/>
          </a:stretch>
        </p:blipFill>
        <p:spPr>
          <a:xfrm>
            <a:off x="2775797" y="1707737"/>
            <a:ext cx="5643627" cy="2377198"/>
          </a:xfrm>
          <a:prstGeom prst="rect">
            <a:avLst/>
          </a:prstGeom>
        </p:spPr>
      </p:pic>
      <p:pic>
        <p:nvPicPr>
          <p:cNvPr id="7" name="Рисунок 6" descr="balttrans.jpg"/>
          <p:cNvPicPr>
            <a:picLocks noChangeAspect="1"/>
          </p:cNvPicPr>
          <p:nvPr/>
        </p:nvPicPr>
        <p:blipFill>
          <a:blip r:embed="rId3"/>
          <a:srcRect t="27514" b="33759"/>
          <a:stretch>
            <a:fillRect/>
          </a:stretch>
        </p:blipFill>
        <p:spPr>
          <a:xfrm>
            <a:off x="1280319" y="3763313"/>
            <a:ext cx="8128000" cy="236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финальной презентации по проекту 2014 v.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xample RVC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финальной презентации по проекту 2014 v.4</Template>
  <TotalTime>3169</TotalTime>
  <Words>279</Words>
  <Application>Microsoft Office PowerPoint</Application>
  <PresentationFormat>Произвольный</PresentationFormat>
  <Paragraphs>95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Шаблон финальной презентации по проекту 2014 v.4</vt:lpstr>
      <vt:lpstr>Example RVC_2014</vt:lpstr>
      <vt:lpstr>Презентация PowerPoint</vt:lpstr>
      <vt:lpstr>Разработчики</vt:lpstr>
      <vt:lpstr>Светодиодная прожекторная лампа</vt:lpstr>
      <vt:lpstr>Лампа пж 50-500</vt:lpstr>
      <vt:lpstr>Конкурентные преимущества</vt:lpstr>
      <vt:lpstr>Экономические показатели за 3 года 5 месяцев эксплуатации</vt:lpstr>
      <vt:lpstr>Экономические показатели за 3 года 5 месяцев эксплуатации</vt:lpstr>
      <vt:lpstr>Существующие аналоги</vt:lpstr>
      <vt:lpstr>Потенциальные клиенты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Eugenia U. Larina</dc:creator>
  <cp:lastModifiedBy>user</cp:lastModifiedBy>
  <cp:revision>103</cp:revision>
  <dcterms:created xsi:type="dcterms:W3CDTF">2014-12-16T12:04:45Z</dcterms:created>
  <dcterms:modified xsi:type="dcterms:W3CDTF">2016-05-31T09:48:07Z</dcterms:modified>
</cp:coreProperties>
</file>